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9" r:id="rId3"/>
    <p:sldId id="270" r:id="rId4"/>
    <p:sldId id="272" r:id="rId5"/>
    <p:sldId id="268" r:id="rId6"/>
    <p:sldId id="267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4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2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71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1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9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1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7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4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0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0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3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7724F0D-A08F-4C47-AFAD-89DA5BF891BF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6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3F77-27D0-4BDB-AAB5-4F7AD29CD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Brian Cornet</a:t>
            </a:r>
            <a:br>
              <a:rPr lang="en-US" dirty="0"/>
            </a:br>
            <a:r>
              <a:rPr lang="en-US" dirty="0"/>
              <a:t>DSC 498</a:t>
            </a:r>
            <a:br>
              <a:rPr lang="en-US" dirty="0"/>
            </a:br>
            <a:r>
              <a:rPr lang="en-US" dirty="0"/>
              <a:t>Dr. </a:t>
            </a:r>
            <a:r>
              <a:rPr lang="en-US" dirty="0" err="1"/>
              <a:t>Donghui</a:t>
            </a:r>
            <a:r>
              <a:rPr lang="en-US" dirty="0"/>
              <a:t> Yan</a:t>
            </a:r>
            <a:br>
              <a:rPr lang="en-US" dirty="0"/>
            </a:br>
            <a:r>
              <a:rPr lang="en-US" dirty="0"/>
              <a:t>Capstone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F959A-7AF1-4729-AADC-504CE292F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October 7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84059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Image Scanner –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b="1" dirty="0"/>
              <a:t>Objectives:</a:t>
            </a:r>
          </a:p>
          <a:p>
            <a:pPr lvl="1"/>
            <a:r>
              <a:rPr lang="en-US" b="1" dirty="0"/>
              <a:t>Create</a:t>
            </a:r>
            <a:r>
              <a:rPr lang="en-US" dirty="0"/>
              <a:t> system that accepts an image as a template and compares it to a camera image</a:t>
            </a:r>
          </a:p>
          <a:p>
            <a:pPr lvl="1"/>
            <a:r>
              <a:rPr lang="en-US" b="1" dirty="0"/>
              <a:t>Include </a:t>
            </a:r>
            <a:r>
              <a:rPr lang="en-US" dirty="0"/>
              <a:t>generating text lists or tables, filling templates, or highlighting differences</a:t>
            </a:r>
          </a:p>
          <a:p>
            <a:pPr lvl="1"/>
            <a:r>
              <a:rPr lang="en-US" b="1" dirty="0"/>
              <a:t>Implement</a:t>
            </a:r>
            <a:r>
              <a:rPr lang="en-US" dirty="0"/>
              <a:t> image correction for flawed camera images (skewing, reflection, warping, etc.)</a:t>
            </a:r>
          </a:p>
          <a:p>
            <a:r>
              <a:rPr lang="en-US" b="1" dirty="0"/>
              <a:t>Tools:</a:t>
            </a:r>
          </a:p>
          <a:p>
            <a:pPr lvl="1"/>
            <a:r>
              <a:rPr lang="en-US" dirty="0"/>
              <a:t>Optical Character Recognition (OCR) using libraries such as </a:t>
            </a:r>
            <a:r>
              <a:rPr lang="en-US" dirty="0" err="1"/>
              <a:t>PyTesseract</a:t>
            </a:r>
            <a:endParaRPr lang="en-US" dirty="0"/>
          </a:p>
          <a:p>
            <a:pPr lvl="1"/>
            <a:r>
              <a:rPr lang="en-US" dirty="0"/>
              <a:t>Image comparison algorithms for image blocks using libraries such as </a:t>
            </a:r>
            <a:r>
              <a:rPr lang="en-US" dirty="0" err="1"/>
              <a:t>PyImageSearch</a:t>
            </a:r>
            <a:endParaRPr lang="en-US" dirty="0"/>
          </a:p>
          <a:p>
            <a:pPr lvl="1"/>
            <a:r>
              <a:rPr lang="en-US" dirty="0"/>
              <a:t>Decoding algorithms for various formats (JPEG, GIF, PNG, TIF, AVI, MPEG, MP4, MOV, WEBM, etc.)</a:t>
            </a:r>
          </a:p>
          <a:p>
            <a:r>
              <a:rPr lang="en-US" b="1" dirty="0"/>
              <a:t>Challenges:</a:t>
            </a:r>
          </a:p>
          <a:p>
            <a:pPr lvl="1"/>
            <a:r>
              <a:rPr lang="en-US" dirty="0"/>
              <a:t>No formal machine learning courses until Spring 2021 (for image correction)</a:t>
            </a:r>
          </a:p>
          <a:p>
            <a:pPr lvl="1"/>
            <a:r>
              <a:rPr lang="en-US" dirty="0"/>
              <a:t>Physical limitations during pandemic (for experimentation)</a:t>
            </a:r>
          </a:p>
        </p:txBody>
      </p:sp>
    </p:spTree>
    <p:extLst>
      <p:ext uri="{BB962C8B-B14F-4D97-AF65-F5344CB8AC3E}">
        <p14:creationId xmlns:p14="http://schemas.microsoft.com/office/powerpoint/2010/main" val="87528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Image Scanner –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dirty="0"/>
              <a:t>Comparable to commonly used technology for scanning checks, license plates, QR</a:t>
            </a:r>
          </a:p>
          <a:p>
            <a:r>
              <a:rPr lang="en-US" dirty="0"/>
              <a:t>Typically for specific patterns or professional usage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7524821-4D4E-40BB-B87B-A9DEF6AA5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33" y="3429000"/>
            <a:ext cx="4762500" cy="2832100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C1FDF6D4-A57E-4F21-BD77-5CD278387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52" y="3429000"/>
            <a:ext cx="5007015" cy="28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2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Image Scanner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dirty="0"/>
              <a:t>Intended for users to collect any kind of data quickly and automatically</a:t>
            </a:r>
          </a:p>
          <a:p>
            <a:r>
              <a:rPr lang="en-US" dirty="0"/>
              <a:t>Ideal for when digital data doesn’t exist or can’t be easily accessed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655815-4AD9-49FB-A47A-501AEEDC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6" y="3217642"/>
            <a:ext cx="3406047" cy="3193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76700-CC3D-42CB-A065-F22DBBD5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24" y="5257761"/>
            <a:ext cx="7147778" cy="674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4AE688-273F-4B25-B90D-3ED2AB6FBCD7}"/>
              </a:ext>
            </a:extLst>
          </p:cNvPr>
          <p:cNvSpPr txBox="1"/>
          <p:nvPr/>
        </p:nvSpPr>
        <p:spPr>
          <a:xfrm>
            <a:off x="4380424" y="3519898"/>
            <a:ext cx="7147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image for the character on the right contains 36 variables.</a:t>
            </a:r>
          </a:p>
          <a:p>
            <a:endParaRPr lang="en-US" sz="1600" dirty="0"/>
          </a:p>
          <a:p>
            <a:r>
              <a:rPr lang="en-US" sz="1600" dirty="0"/>
              <a:t>Without a means of accessing the raw data, a human would need to compile the visible data by hand (takes about 2-3 minutes).</a:t>
            </a:r>
          </a:p>
          <a:p>
            <a:endParaRPr lang="en-US" sz="1600" b="1" dirty="0"/>
          </a:p>
          <a:p>
            <a:r>
              <a:rPr lang="en-US" sz="1600" dirty="0"/>
              <a:t>What if a computer could recognize the values formed by the pixels?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AD763-9F89-4ABA-996A-7E87F3E266E8}"/>
              </a:ext>
            </a:extLst>
          </p:cNvPr>
          <p:cNvSpPr txBox="1"/>
          <p:nvPr/>
        </p:nvSpPr>
        <p:spPr>
          <a:xfrm>
            <a:off x="663796" y="6410812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Final Fantasy Tactics (Sony PlayStation)</a:t>
            </a:r>
          </a:p>
        </p:txBody>
      </p:sp>
    </p:spTree>
    <p:extLst>
      <p:ext uri="{BB962C8B-B14F-4D97-AF65-F5344CB8AC3E}">
        <p14:creationId xmlns:p14="http://schemas.microsoft.com/office/powerpoint/2010/main" val="83643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Text Parsing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257174" y="2262677"/>
            <a:ext cx="34194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containing a simple list.</a:t>
            </a:r>
          </a:p>
          <a:p>
            <a:endParaRPr lang="en-US" dirty="0"/>
          </a:p>
          <a:p>
            <a:r>
              <a:rPr lang="en-US" dirty="0"/>
              <a:t>The text is parsed and added to a list. New items may be added to the same list, and it may be saved or exported as needed.</a:t>
            </a:r>
          </a:p>
          <a:p>
            <a:endParaRPr lang="en-US" dirty="0"/>
          </a:p>
          <a:p>
            <a:r>
              <a:rPr lang="en-US" dirty="0"/>
              <a:t>* This screenshot has much more text than what was collected. It may be necessary for the user to determine a pattern to the collection process.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BBFAB1-0C19-45A5-81FE-800641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2" y="2443648"/>
            <a:ext cx="4851400" cy="363855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AC6EFEA-BA30-469A-BB1B-A75812BCA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903992"/>
              </p:ext>
            </p:extLst>
          </p:nvPr>
        </p:nvGraphicFramePr>
        <p:xfrm>
          <a:off x="8801100" y="2594143"/>
          <a:ext cx="2762249" cy="3337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2249">
                  <a:extLst>
                    <a:ext uri="{9D8B030D-6E8A-4147-A177-3AD203B41FA5}">
                      <a16:colId xmlns:a16="http://schemas.microsoft.com/office/drawing/2014/main" val="3848528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ACNH Nintendo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9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Camping cot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7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Paisley bandanna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87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Oval glasses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Frog tee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39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Nine-ball tee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Outdoor shorts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25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Slip-on loafers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11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K.K. Oasis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420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2CB523-92EB-4284-BEDF-7956DDE5E44F}"/>
              </a:ext>
            </a:extLst>
          </p:cNvPr>
          <p:cNvSpPr txBox="1"/>
          <p:nvPr/>
        </p:nvSpPr>
        <p:spPr>
          <a:xfrm>
            <a:off x="3663952" y="6082198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Animal Crossing: New Horizons (Nintendo Switch)</a:t>
            </a:r>
          </a:p>
        </p:txBody>
      </p:sp>
    </p:spTree>
    <p:extLst>
      <p:ext uri="{BB962C8B-B14F-4D97-AF65-F5344CB8AC3E}">
        <p14:creationId xmlns:p14="http://schemas.microsoft.com/office/powerpoint/2010/main" val="66352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Text Parsing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257174" y="2262677"/>
            <a:ext cx="34194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containing a table.</a:t>
            </a:r>
          </a:p>
          <a:p>
            <a:endParaRPr lang="en-US" dirty="0"/>
          </a:p>
          <a:p>
            <a:r>
              <a:rPr lang="en-US" dirty="0"/>
              <a:t>The text is parsed and added to a table. New items may be added to the same table, and it may be saved or exported as needed.</a:t>
            </a:r>
          </a:p>
          <a:p>
            <a:endParaRPr lang="en-US" dirty="0"/>
          </a:p>
          <a:p>
            <a:r>
              <a:rPr lang="en-US" dirty="0"/>
              <a:t>* The top line is difficult to read, and the second line has different colors for its 5</a:t>
            </a:r>
            <a:r>
              <a:rPr lang="en-US" baseline="30000" dirty="0"/>
              <a:t>th</a:t>
            </a:r>
            <a:r>
              <a:rPr lang="en-US" dirty="0"/>
              <a:t> column. Visual differences may require the user to define their importance.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B06F0-AA55-4F31-9B58-C921D9A21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46" y="2262677"/>
            <a:ext cx="3136106" cy="418147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6D603E-5715-4ED4-8D8A-8A4182A79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549737"/>
              </p:ext>
            </p:extLst>
          </p:nvPr>
        </p:nvGraphicFramePr>
        <p:xfrm>
          <a:off x="7635296" y="2627736"/>
          <a:ext cx="4019061" cy="32703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3039115221"/>
                    </a:ext>
                  </a:extLst>
                </a:gridCol>
                <a:gridCol w="401899">
                  <a:extLst>
                    <a:ext uri="{9D8B030D-6E8A-4147-A177-3AD203B41FA5}">
                      <a16:colId xmlns:a16="http://schemas.microsoft.com/office/drawing/2014/main" val="4075531637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1893585237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2205571188"/>
                    </a:ext>
                  </a:extLst>
                </a:gridCol>
                <a:gridCol w="605357">
                  <a:extLst>
                    <a:ext uri="{9D8B030D-6E8A-4147-A177-3AD203B41FA5}">
                      <a16:colId xmlns:a16="http://schemas.microsoft.com/office/drawing/2014/main" val="471804026"/>
                    </a:ext>
                  </a:extLst>
                </a:gridCol>
              </a:tblGrid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Hearing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55280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Hearing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443572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Wind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Crisis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9959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ColdBlooded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Snowbaron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1941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HotBlooded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Chain </a:t>
                      </a:r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Crit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–––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0730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HotBlooded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2999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Frenzy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Tenderizer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–––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19800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Frenzy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Pellet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239255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Biology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Rec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956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DD2E6DE-D789-4EC7-9540-700BFF60D60E}"/>
              </a:ext>
            </a:extLst>
          </p:cNvPr>
          <p:cNvSpPr txBox="1"/>
          <p:nvPr/>
        </p:nvSpPr>
        <p:spPr>
          <a:xfrm>
            <a:off x="3956446" y="6444152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Monster Hunter Generations (Nintendo 3DS)</a:t>
            </a:r>
          </a:p>
        </p:txBody>
      </p:sp>
    </p:spTree>
    <p:extLst>
      <p:ext uri="{BB962C8B-B14F-4D97-AF65-F5344CB8AC3E}">
        <p14:creationId xmlns:p14="http://schemas.microsoft.com/office/powerpoint/2010/main" val="189017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Find Differences in Matrices</a:t>
            </a:r>
          </a:p>
        </p:txBody>
      </p:sp>
      <p:pic>
        <p:nvPicPr>
          <p:cNvPr id="5" name="Picture 4" descr="A picture containing computer, video, sign&#10;&#10;Description automatically generated">
            <a:extLst>
              <a:ext uri="{FF2B5EF4-FFF2-40B4-BE49-F238E27FC236}">
                <a16:creationId xmlns:a16="http://schemas.microsoft.com/office/drawing/2014/main" id="{A82A8461-38E6-4808-B155-E86B779CA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4" y="3657598"/>
            <a:ext cx="3791735" cy="2843801"/>
          </a:xfrm>
          <a:prstGeom prst="rect">
            <a:avLst/>
          </a:prstGeom>
        </p:spPr>
      </p:pic>
      <p:pic>
        <p:nvPicPr>
          <p:cNvPr id="8" name="Picture 7" descr="A picture containing grass, table, holding, blue&#10;&#10;Description automatically generated">
            <a:extLst>
              <a:ext uri="{FF2B5EF4-FFF2-40B4-BE49-F238E27FC236}">
                <a16:creationId xmlns:a16="http://schemas.microsoft.com/office/drawing/2014/main" id="{A3EA417C-3D52-49E9-9D63-624BBA919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47" y="3657597"/>
            <a:ext cx="3401693" cy="2843801"/>
          </a:xfrm>
          <a:prstGeom prst="rect">
            <a:avLst/>
          </a:prstGeom>
        </p:spPr>
      </p:pic>
      <p:pic>
        <p:nvPicPr>
          <p:cNvPr id="11" name="Picture 10" descr="A picture containing tiled, blue&#10;&#10;Description automatically generated">
            <a:extLst>
              <a:ext uri="{FF2B5EF4-FFF2-40B4-BE49-F238E27FC236}">
                <a16:creationId xmlns:a16="http://schemas.microsoft.com/office/drawing/2014/main" id="{9CEBF436-9F45-4D9A-B635-7B12B1920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98" y="3657597"/>
            <a:ext cx="3401693" cy="2843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589609" y="2159726"/>
            <a:ext cx="3834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of a map they’re exploring </a:t>
            </a:r>
            <a:r>
              <a:rPr lang="en-US" b="1" dirty="0"/>
              <a:t>A</a:t>
            </a:r>
            <a:r>
              <a:rPr lang="en-US" dirty="0"/>
              <a:t>. They know they’re missing two squares but don’t know which.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46C4-9B2B-4658-85F0-0478FF909717}"/>
              </a:ext>
            </a:extLst>
          </p:cNvPr>
          <p:cNvSpPr txBox="1"/>
          <p:nvPr/>
        </p:nvSpPr>
        <p:spPr>
          <a:xfrm>
            <a:off x="4610447" y="2159725"/>
            <a:ext cx="340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image of the completed map </a:t>
            </a:r>
            <a:r>
              <a:rPr lang="en-US" b="1" dirty="0"/>
              <a:t>B</a:t>
            </a:r>
            <a:r>
              <a:rPr lang="en-US" dirty="0"/>
              <a:t> is provided to compare against. </a:t>
            </a:r>
            <a:r>
              <a:rPr lang="en-US" b="1" dirty="0"/>
              <a:t>A</a:t>
            </a:r>
            <a:r>
              <a:rPr lang="en-US" dirty="0"/>
              <a:t> must be skewed to fit a similar shape.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75FFA-478A-4C57-B621-8B04F84C6A4D}"/>
              </a:ext>
            </a:extLst>
          </p:cNvPr>
          <p:cNvSpPr txBox="1"/>
          <p:nvPr/>
        </p:nvSpPr>
        <p:spPr>
          <a:xfrm>
            <a:off x="8146384" y="2155370"/>
            <a:ext cx="340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missing two squares are identified based on the differences between the two images, or </a:t>
            </a:r>
            <a:r>
              <a:rPr lang="en-US" b="1" dirty="0"/>
              <a:t>B – A.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D39CBF-FE6F-47DD-AB78-42E55C02A00D}"/>
              </a:ext>
            </a:extLst>
          </p:cNvPr>
          <p:cNvSpPr/>
          <p:nvPr/>
        </p:nvSpPr>
        <p:spPr>
          <a:xfrm>
            <a:off x="9738632" y="4712153"/>
            <a:ext cx="274320" cy="27432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F3F4B3-67C6-4E43-AF94-7BA21ED1FFCE}"/>
              </a:ext>
            </a:extLst>
          </p:cNvPr>
          <p:cNvSpPr/>
          <p:nvPr/>
        </p:nvSpPr>
        <p:spPr>
          <a:xfrm>
            <a:off x="10548257" y="4512128"/>
            <a:ext cx="274320" cy="27432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FCA8A-C4D3-4B62-8768-E706DE5650D9}"/>
              </a:ext>
            </a:extLst>
          </p:cNvPr>
          <p:cNvSpPr txBox="1"/>
          <p:nvPr/>
        </p:nvSpPr>
        <p:spPr>
          <a:xfrm>
            <a:off x="630154" y="6501398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Castlevania</a:t>
            </a:r>
            <a:r>
              <a:rPr lang="en-US" sz="1100" dirty="0"/>
              <a:t>: Symphony of the Night (Sony PlayStation)</a:t>
            </a:r>
          </a:p>
        </p:txBody>
      </p:sp>
    </p:spTree>
    <p:extLst>
      <p:ext uri="{BB962C8B-B14F-4D97-AF65-F5344CB8AC3E}">
        <p14:creationId xmlns:p14="http://schemas.microsoft.com/office/powerpoint/2010/main" val="2219883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Find Differences in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398565" y="2262678"/>
            <a:ext cx="3962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of a screen that changes its structure, adding every character’s name/portrait to a partial list </a:t>
            </a:r>
            <a:r>
              <a:rPr lang="en-US" b="1" dirty="0"/>
              <a:t>A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46C4-9B2B-4658-85F0-0478FF909717}"/>
              </a:ext>
            </a:extLst>
          </p:cNvPr>
          <p:cNvSpPr txBox="1"/>
          <p:nvPr/>
        </p:nvSpPr>
        <p:spPr>
          <a:xfrm>
            <a:off x="4514852" y="2401177"/>
            <a:ext cx="3315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screenshot of the final roster is added next, which creates the complete list </a:t>
            </a:r>
            <a:r>
              <a:rPr lang="en-US" b="1" dirty="0"/>
              <a:t>B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75FFA-478A-4C57-B621-8B04F84C6A4D}"/>
              </a:ext>
            </a:extLst>
          </p:cNvPr>
          <p:cNvSpPr txBox="1"/>
          <p:nvPr/>
        </p:nvSpPr>
        <p:spPr>
          <a:xfrm>
            <a:off x="8230821" y="2262678"/>
            <a:ext cx="340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missing characters are identified based on what’s in the complete list but not the partial list, or </a:t>
            </a:r>
            <a:r>
              <a:rPr lang="en-US" b="1" dirty="0"/>
              <a:t>B – A</a:t>
            </a:r>
            <a:r>
              <a:rPr lang="en-US" dirty="0"/>
              <a:t>.</a:t>
            </a:r>
          </a:p>
        </p:txBody>
      </p:sp>
      <p:pic>
        <p:nvPicPr>
          <p:cNvPr id="6" name="Picture 5" descr="A display screen&#10;&#10;Description automatically generated">
            <a:extLst>
              <a:ext uri="{FF2B5EF4-FFF2-40B4-BE49-F238E27FC236}">
                <a16:creationId xmlns:a16="http://schemas.microsoft.com/office/drawing/2014/main" id="{E2385CCF-5905-4FFC-8F2E-38AE0DB0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9" y="3581871"/>
            <a:ext cx="3287771" cy="2465829"/>
          </a:xfrm>
          <a:prstGeom prst="rect">
            <a:avLst/>
          </a:prstGeom>
        </p:spPr>
      </p:pic>
      <p:pic>
        <p:nvPicPr>
          <p:cNvPr id="12" name="Picture 11" descr="A picture containing sitting, side, large&#10;&#10;Description automatically generated">
            <a:extLst>
              <a:ext uri="{FF2B5EF4-FFF2-40B4-BE49-F238E27FC236}">
                <a16:creationId xmlns:a16="http://schemas.microsoft.com/office/drawing/2014/main" id="{B0B0AD64-C104-4F19-9F8C-F4DB8D278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16" y="3684128"/>
            <a:ext cx="3738166" cy="2102718"/>
          </a:xfrm>
          <a:prstGeom prst="rect">
            <a:avLst/>
          </a:prstGeom>
        </p:spPr>
      </p:pic>
      <p:pic>
        <p:nvPicPr>
          <p:cNvPr id="14" name="Picture 1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DAB84AE-5569-4276-A97D-695ACF04D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21" y="4133657"/>
            <a:ext cx="3578003" cy="1203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FC4429-AAEF-4C0A-90F7-C4DE721B6D16}"/>
              </a:ext>
            </a:extLst>
          </p:cNvPr>
          <p:cNvSpPr txBox="1"/>
          <p:nvPr/>
        </p:nvSpPr>
        <p:spPr>
          <a:xfrm>
            <a:off x="589609" y="6047700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Super Smash Bros. Ultimate (Nintendo Switch)</a:t>
            </a:r>
          </a:p>
        </p:txBody>
      </p:sp>
    </p:spTree>
    <p:extLst>
      <p:ext uri="{BB962C8B-B14F-4D97-AF65-F5344CB8AC3E}">
        <p14:creationId xmlns:p14="http://schemas.microsoft.com/office/powerpoint/2010/main" val="2700124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3207</TotalTime>
  <Words>681</Words>
  <Application>Microsoft Office PowerPoint</Application>
  <PresentationFormat>Widescreen</PresentationFormat>
  <Paragraphs>101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Century Gothic</vt:lpstr>
      <vt:lpstr>Consolas</vt:lpstr>
      <vt:lpstr>Wingdings 2</vt:lpstr>
      <vt:lpstr>Quotable</vt:lpstr>
      <vt:lpstr>Brian Cornet DSC 498 Dr. Donghui Yan Capstone Introduction</vt:lpstr>
      <vt:lpstr>Raw Image Scanner – Outline</vt:lpstr>
      <vt:lpstr>Raw Image Scanner – Concept</vt:lpstr>
      <vt:lpstr>Raw Image Scanner – Design</vt:lpstr>
      <vt:lpstr>Example – Text Parsing Lists</vt:lpstr>
      <vt:lpstr>Example – Text Parsing Tables</vt:lpstr>
      <vt:lpstr>Example – Find Differences in Matrices</vt:lpstr>
      <vt:lpstr>Example – Find Differences in Sets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Brian Cornet DSC 498  Data Science Capstone Proposals</dc:title>
  <dc:creator>Brian Cornet</dc:creator>
  <cp:lastModifiedBy>Brian Cornet</cp:lastModifiedBy>
  <cp:revision>40</cp:revision>
  <dcterms:created xsi:type="dcterms:W3CDTF">2020-09-23T01:02:12Z</dcterms:created>
  <dcterms:modified xsi:type="dcterms:W3CDTF">2020-10-07T18:44:15Z</dcterms:modified>
</cp:coreProperties>
</file>